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7" r:id="rId9"/>
    <p:sldId id="268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85;&#1072;%202019%20&#1080;%20&#1087;&#1083;&#1072;&#1085;&#1086;&#1074;&#1099;&#1081;%20&#1087;&#1077;&#1088;&#1080;&#1086;&#1076;%202020-2021%20&#1088;&#1072;&#1079;&#1084;&#1077;&#1097;&#1072;&#1077;&#1084;%20&#1082;%20&#1085;&#1072;&#1095;&#1072;&#1083;&#1077;%20&#1075;&#1086;&#1076;&#1072;\&#1064;&#1072;&#1073;&#1083;&#1086;&#1085;&#1099;%20&#1087;&#1088;&#1077;&#1079;&#1077;&#1085;&#1090;&#1072;&#1094;&#1080;&#1080;%202018%20&#1080;%20&#1087;&#1083;&#1072;&#1085;&#1086;&#1074;&#1099;&#1081;%20&#1087;&#1077;&#1088;&#1080;&#1086;&#1076;%202019-2020%20&#1075;&#1086;&#1076;&#1072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85;&#1072;%202019%20&#1080;%20&#1087;&#1083;&#1072;&#1085;&#1086;&#1074;&#1099;&#1081;%20&#1087;&#1077;&#1088;&#1080;&#1086;&#1076;%202020-2021%20&#1088;&#1072;&#1079;&#1084;&#1077;&#1097;&#1072;&#1077;&#1084;%20&#1082;%20&#1085;&#1072;&#1095;&#1072;&#1083;&#1077;%20&#1075;&#1086;&#1076;&#1072;\&#1064;&#1072;&#1073;&#1083;&#1086;&#1085;&#1099;%20&#1087;&#1088;&#1077;&#1079;&#1077;&#1085;&#1090;&#1072;&#1094;&#1080;&#1080;%202018%20&#1080;%20&#1087;&#1083;&#1072;&#1085;&#1086;&#1074;&#1099;&#1081;%20&#1087;&#1077;&#1088;&#1080;&#1086;&#1076;%202019-2020%20&#1075;&#1086;&#1076;&#1072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85;&#1072;%202019%20&#1080;%20&#1087;&#1083;&#1072;&#1085;&#1086;&#1074;&#1099;&#1081;%20&#1087;&#1077;&#1088;&#1080;&#1086;&#1076;%202020-2021%20&#1088;&#1072;&#1079;&#1084;&#1077;&#1097;&#1072;&#1077;&#1084;%20&#1082;%20&#1085;&#1072;&#1095;&#1072;&#1083;&#1077;%20&#1075;&#1086;&#1076;&#1072;\&#1064;&#1072;&#1073;&#1083;&#1086;&#1085;&#1099;%20&#1087;&#1088;&#1077;&#1079;&#1077;&#1085;&#1090;&#1072;&#1094;&#1080;&#1080;%202018%20&#1080;%20&#1087;&#1083;&#1072;&#1085;&#1086;&#1074;&#1099;&#1081;%20&#1087;&#1077;&#1088;&#1080;&#1086;&#1076;%202019-2020%20&#1075;&#1086;&#1076;&#1072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85;&#1072;%202019%20&#1080;%20&#1087;&#1083;&#1072;&#1085;&#1086;&#1074;&#1099;&#1081;%20&#1087;&#1077;&#1088;&#1080;&#1086;&#1076;%202020-2021%20&#1088;&#1072;&#1079;&#1084;&#1077;&#1097;&#1072;&#1077;&#1084;%20&#1082;%20&#1085;&#1072;&#1095;&#1072;&#1083;&#1077;%20&#1075;&#1086;&#1076;&#1072;\&#1064;&#1072;&#1073;&#1083;&#1086;&#1085;&#1099;%20&#1087;&#1088;&#1077;&#1079;&#1077;&#1085;&#1090;&#1072;&#1094;&#1080;&#1080;%202018%20&#1080;%20&#1087;&#1083;&#1072;&#1085;&#1086;&#1074;&#1099;&#1081;%20&#1087;&#1077;&#1088;&#1080;&#1086;&#1076;%202019-2020%20&#1075;&#1086;&#1076;&#1072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85;&#1072;%202019%20&#1080;%20&#1087;&#1083;&#1072;&#1085;&#1086;&#1074;&#1099;&#1081;%20&#1087;&#1077;&#1088;&#1080;&#1086;&#1076;%202020-2021%20&#1088;&#1072;&#1079;&#1084;&#1077;&#1097;&#1072;&#1077;&#1084;%20&#1082;%20&#1085;&#1072;&#1095;&#1072;&#1083;&#1077;%20&#1075;&#1086;&#1076;&#1072;\&#1064;&#1072;&#1073;&#1083;&#1086;&#1085;&#1099;%20&#1087;&#1088;&#1077;&#1079;&#1077;&#1085;&#1090;&#1072;&#1094;&#1080;&#1080;%202018%20&#1080;%20&#1087;&#1083;&#1072;&#1085;&#1086;&#1074;&#1099;&#1081;%20&#1087;&#1077;&#1088;&#1080;&#1086;&#1076;%202019-2020%20&#1075;&#1086;&#1076;&#107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'Структура доходов на 18-19-20'!$A$5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'Структура доходов на 18-19-20'!$B$4:$D$4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'Структура доходов на 18-19-20'!$B$5:$D$5</c:f>
              <c:numCache>
                <c:formatCode>General</c:formatCode>
                <c:ptCount val="3"/>
                <c:pt idx="0">
                  <c:v>14763.699999999995</c:v>
                </c:pt>
                <c:pt idx="1">
                  <c:v>15026.5</c:v>
                </c:pt>
                <c:pt idx="2" formatCode="0.0">
                  <c:v>15026.5</c:v>
                </c:pt>
              </c:numCache>
            </c:numRef>
          </c:val>
        </c:ser>
        <c:ser>
          <c:idx val="1"/>
          <c:order val="1"/>
          <c:tx>
            <c:strRef>
              <c:f>'Структура доходов на 18-19-20'!$A$6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'Структура доходов на 18-19-20'!$B$4:$D$4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'Структура доходов на 18-19-20'!$B$6:$D$6</c:f>
              <c:numCache>
                <c:formatCode>0.0</c:formatCode>
                <c:ptCount val="3"/>
                <c:pt idx="0">
                  <c:v>608</c:v>
                </c:pt>
                <c:pt idx="1">
                  <c:v>608</c:v>
                </c:pt>
                <c:pt idx="2">
                  <c:v>608</c:v>
                </c:pt>
              </c:numCache>
            </c:numRef>
          </c:val>
        </c:ser>
        <c:ser>
          <c:idx val="2"/>
          <c:order val="2"/>
          <c:tx>
            <c:strRef>
              <c:f>'Структура доходов на 18-19-20'!$A$7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'Структура доходов на 18-19-20'!$B$4:$D$4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'Структура доходов на 18-19-20'!$B$7:$D$7</c:f>
              <c:numCache>
                <c:formatCode>General</c:formatCode>
                <c:ptCount val="3"/>
                <c:pt idx="0" formatCode="0.0">
                  <c:v>8563.4</c:v>
                </c:pt>
                <c:pt idx="1">
                  <c:v>8002.2</c:v>
                </c:pt>
                <c:pt idx="2">
                  <c:v>8898.7999999999956</c:v>
                </c:pt>
              </c:numCache>
            </c:numRef>
          </c:val>
        </c:ser>
        <c:shape val="cylinder"/>
        <c:axId val="102247040"/>
        <c:axId val="102269312"/>
        <c:axId val="0"/>
      </c:bar3DChart>
      <c:catAx>
        <c:axId val="102247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269312"/>
        <c:crosses val="autoZero"/>
        <c:auto val="1"/>
        <c:lblAlgn val="ctr"/>
        <c:lblOffset val="100"/>
      </c:catAx>
      <c:valAx>
        <c:axId val="1022693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247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166819772528469"/>
          <c:y val="0.22321144011672289"/>
          <c:w val="0.23958377077865267"/>
          <c:h val="0.60465776285280715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'структура расходов '!$B$3</c:f>
              <c:strCache>
                <c:ptCount val="1"/>
                <c:pt idx="0">
                  <c:v>2020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'!$A$4:$A$19</c:f>
              <c:strCache>
                <c:ptCount val="16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Мероприятия по профилактике правонарушений</c:v>
                </c:pt>
                <c:pt idx="4">
                  <c:v>Мероприятия по обеспечению первичных мер пожарной безопасности </c:v>
                </c:pt>
                <c:pt idx="5">
                  <c:v>Обеспечение мероприятий по энергоснабжению и повышнию энергетическоц эффективности </c:v>
                </c:pt>
                <c:pt idx="6">
                  <c:v>Организация благоустройства территории</c:v>
                </c:pt>
                <c:pt idx="7">
                  <c:v>Реализация мероприятий в сфере коммунального хозяйства </c:v>
                </c:pt>
                <c:pt idx="8">
                  <c:v>Обеспечение надлежащего уровня эксплуатации муниципального имущества </c:v>
                </c:pt>
                <c:pt idx="9">
                  <c:v>Организация досуга, предоставления услуг организаций культуры</c:v>
                </c:pt>
                <c:pt idx="10">
                  <c:v>Развитие физической культуры и массовог спорта </c:v>
                </c:pt>
                <c:pt idx="11">
                  <c:v>Социальная политика </c:v>
                </c:pt>
                <c:pt idx="12">
                  <c:v>Резервный фонд</c:v>
                </c:pt>
                <c:pt idx="13">
                  <c:v>Иные межбюджетные трансферты </c:v>
                </c:pt>
                <c:pt idx="14">
                  <c:v>Дорожная деятельность</c:v>
                </c:pt>
                <c:pt idx="15">
                  <c:v>Мероприятия по обеспечению безопасности людей на водных объектах</c:v>
                </c:pt>
              </c:strCache>
            </c:strRef>
          </c:cat>
          <c:val>
            <c:numRef>
              <c:f>'структура расходов '!$B$4:$B$19</c:f>
              <c:numCache>
                <c:formatCode>#,##0.00</c:formatCode>
                <c:ptCount val="16"/>
                <c:pt idx="0">
                  <c:v>12220.8</c:v>
                </c:pt>
                <c:pt idx="1">
                  <c:v>48.6</c:v>
                </c:pt>
                <c:pt idx="2">
                  <c:v>460.8</c:v>
                </c:pt>
                <c:pt idx="3">
                  <c:v>15.3</c:v>
                </c:pt>
                <c:pt idx="4">
                  <c:v>18.8</c:v>
                </c:pt>
                <c:pt idx="5">
                  <c:v>139.69999999999999</c:v>
                </c:pt>
                <c:pt idx="6">
                  <c:v>1894.5</c:v>
                </c:pt>
                <c:pt idx="7">
                  <c:v>69</c:v>
                </c:pt>
                <c:pt idx="8">
                  <c:v>685.2</c:v>
                </c:pt>
                <c:pt idx="9">
                  <c:v>6609.3</c:v>
                </c:pt>
                <c:pt idx="10">
                  <c:v>107.7</c:v>
                </c:pt>
                <c:pt idx="11">
                  <c:v>77</c:v>
                </c:pt>
                <c:pt idx="12">
                  <c:v>100</c:v>
                </c:pt>
                <c:pt idx="13">
                  <c:v>29.9</c:v>
                </c:pt>
                <c:pt idx="14">
                  <c:v>1457.3</c:v>
                </c:pt>
                <c:pt idx="15">
                  <c:v>1.2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889013873265843"/>
          <c:y val="2.2446001589250905E-2"/>
          <c:w val="0.34127046619172596"/>
          <c:h val="0.92676105853740764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cat>
            <c:strRef>
              <c:f>'структура расходов '!$A$25:$A$39</c:f>
              <c:strCache>
                <c:ptCount val="15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Мероприятие по прафилактики и правонарушений </c:v>
                </c:pt>
                <c:pt idx="4">
                  <c:v>Мероприятие по обеспечению безопасности людей на водных объектах</c:v>
                </c:pt>
                <c:pt idx="5">
                  <c:v>Мероприятия по обеспечению первичных мер пожарной безопасности </c:v>
                </c:pt>
                <c:pt idx="6">
                  <c:v>Организация благоустройства территории</c:v>
                </c:pt>
                <c:pt idx="7">
                  <c:v>Обеспечение надлежащего уровня эксплуатации муниципального имущества </c:v>
                </c:pt>
                <c:pt idx="8">
                  <c:v>Организация досуга, организаций культуры</c:v>
                </c:pt>
                <c:pt idx="9">
                  <c:v>Развитие физической культуры</c:v>
                </c:pt>
                <c:pt idx="10">
                  <c:v>Социальная политика </c:v>
                </c:pt>
                <c:pt idx="11">
                  <c:v>Резервный фонд</c:v>
                </c:pt>
                <c:pt idx="12">
                  <c:v>Резервный средства </c:v>
                </c:pt>
                <c:pt idx="13">
                  <c:v>Дорожная деятельность</c:v>
                </c:pt>
                <c:pt idx="14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'!$B$25:$B$39</c:f>
              <c:numCache>
                <c:formatCode>#,##0.00</c:formatCode>
                <c:ptCount val="15"/>
                <c:pt idx="0">
                  <c:v>11424.3</c:v>
                </c:pt>
                <c:pt idx="1">
                  <c:v>40.200000000000003</c:v>
                </c:pt>
                <c:pt idx="2">
                  <c:v>443.8</c:v>
                </c:pt>
                <c:pt idx="3">
                  <c:v>15.3</c:v>
                </c:pt>
                <c:pt idx="4">
                  <c:v>1.2</c:v>
                </c:pt>
                <c:pt idx="5">
                  <c:v>18.8</c:v>
                </c:pt>
                <c:pt idx="6">
                  <c:v>2788.8</c:v>
                </c:pt>
                <c:pt idx="7">
                  <c:v>726.7</c:v>
                </c:pt>
                <c:pt idx="8">
                  <c:v>6218.6</c:v>
                </c:pt>
                <c:pt idx="9">
                  <c:v>40</c:v>
                </c:pt>
                <c:pt idx="10">
                  <c:v>77</c:v>
                </c:pt>
                <c:pt idx="11">
                  <c:v>100</c:v>
                </c:pt>
                <c:pt idx="12">
                  <c:v>588</c:v>
                </c:pt>
                <c:pt idx="13">
                  <c:v>1400</c:v>
                </c:pt>
                <c:pt idx="14">
                  <c:v>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833464566929163"/>
          <c:y val="0.17213971000751602"/>
          <c:w val="0.34166732283464601"/>
          <c:h val="0.61423456899348261"/>
        </c:manualLayout>
      </c:layout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2889716268687227E-2"/>
          <c:y val="8.4713731686436616E-2"/>
          <c:w val="0.49280903895832301"/>
          <c:h val="0.82069970760489641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'!$A$25:$A$40</c:f>
              <c:strCache>
                <c:ptCount val="16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Создание резерва материальных ресурсов для ликвидации чрезвычайных ситуаций в целях гражданской обороны </c:v>
                </c:pt>
                <c:pt idx="4">
                  <c:v>Мероприятия по обеспечению первичных мер пожарной безопасности </c:v>
                </c:pt>
                <c:pt idx="5">
                  <c:v>Мероприятия по профилактике правонарушений</c:v>
                </c:pt>
                <c:pt idx="6">
                  <c:v>Обеспечение мероприятий по энергоснабжению и повышнию энергетическоц эффективности </c:v>
                </c:pt>
                <c:pt idx="7">
                  <c:v>Организация благоустройства территории</c:v>
                </c:pt>
                <c:pt idx="8">
                  <c:v>Обеспечение надлежащего уровня эксплуатации муниципального имущества </c:v>
                </c:pt>
                <c:pt idx="9">
                  <c:v>Организация досуга, организаций культуры</c:v>
                </c:pt>
                <c:pt idx="10">
                  <c:v>Развитие физической культуры и массового спорта </c:v>
                </c:pt>
                <c:pt idx="11">
                  <c:v>Социальная политика </c:v>
                </c:pt>
                <c:pt idx="12">
                  <c:v>Резервный фонд</c:v>
                </c:pt>
                <c:pt idx="13">
                  <c:v>Резервный средства </c:v>
                </c:pt>
                <c:pt idx="14">
                  <c:v>Дорожная деятельность</c:v>
                </c:pt>
                <c:pt idx="15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'!$B$25:$B$39</c:f>
              <c:numCache>
                <c:formatCode>#,##0.00</c:formatCode>
                <c:ptCount val="15"/>
                <c:pt idx="0">
                  <c:v>12102.8</c:v>
                </c:pt>
                <c:pt idx="1">
                  <c:v>48.6</c:v>
                </c:pt>
                <c:pt idx="2">
                  <c:v>463</c:v>
                </c:pt>
                <c:pt idx="3">
                  <c:v>1.8</c:v>
                </c:pt>
                <c:pt idx="4">
                  <c:v>18.8</c:v>
                </c:pt>
                <c:pt idx="5">
                  <c:v>15.3</c:v>
                </c:pt>
                <c:pt idx="6">
                  <c:v>157.4</c:v>
                </c:pt>
                <c:pt idx="7">
                  <c:v>1127.3</c:v>
                </c:pt>
                <c:pt idx="8">
                  <c:v>551.9</c:v>
                </c:pt>
                <c:pt idx="9">
                  <c:v>6621.1</c:v>
                </c:pt>
                <c:pt idx="10">
                  <c:v>152.69999999999999</c:v>
                </c:pt>
                <c:pt idx="11">
                  <c:v>77</c:v>
                </c:pt>
                <c:pt idx="12">
                  <c:v>100</c:v>
                </c:pt>
                <c:pt idx="13">
                  <c:v>579.4</c:v>
                </c:pt>
                <c:pt idx="14">
                  <c:v>1588.5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166797900262451"/>
          <c:y val="4.16425433418166E-2"/>
          <c:w val="0.34166732283464596"/>
          <c:h val="0.91041943003847126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explosion val="28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'!$A$25:$A$40</c:f>
              <c:strCache>
                <c:ptCount val="16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Создание резерва материальных ресурсов для ликвидации чрезвычайных ситуаций в целях гражданской обороны </c:v>
                </c:pt>
                <c:pt idx="4">
                  <c:v>Мероприятия по обеспечению первичных мер пожарной безопасности </c:v>
                </c:pt>
                <c:pt idx="5">
                  <c:v>Мероприятия по профилактике правонарушений</c:v>
                </c:pt>
                <c:pt idx="6">
                  <c:v>Обеспечение мероприятий по энергоснабжению и повышнию энергетическоц эффективности </c:v>
                </c:pt>
                <c:pt idx="7">
                  <c:v>Организация благоустройства территории</c:v>
                </c:pt>
                <c:pt idx="8">
                  <c:v>Обеспечение надлежащего уровня эксплуатации муниципального имущества </c:v>
                </c:pt>
                <c:pt idx="9">
                  <c:v>Организация досуга, организаций культуры</c:v>
                </c:pt>
                <c:pt idx="10">
                  <c:v>Развитие физической культуры и массового спорта </c:v>
                </c:pt>
                <c:pt idx="11">
                  <c:v>Социальная политика </c:v>
                </c:pt>
                <c:pt idx="12">
                  <c:v>Резервный фонд</c:v>
                </c:pt>
                <c:pt idx="13">
                  <c:v>Резервный средства </c:v>
                </c:pt>
                <c:pt idx="14">
                  <c:v>Дорожная деятельность</c:v>
                </c:pt>
                <c:pt idx="15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'!$B$25:$B$39</c:f>
              <c:numCache>
                <c:formatCode>#,##0.00</c:formatCode>
                <c:ptCount val="15"/>
                <c:pt idx="0">
                  <c:v>12102.8</c:v>
                </c:pt>
                <c:pt idx="1">
                  <c:v>48.6</c:v>
                </c:pt>
                <c:pt idx="2">
                  <c:v>463</c:v>
                </c:pt>
                <c:pt idx="3">
                  <c:v>1.8</c:v>
                </c:pt>
                <c:pt idx="4">
                  <c:v>18.8</c:v>
                </c:pt>
                <c:pt idx="5">
                  <c:v>15.3</c:v>
                </c:pt>
                <c:pt idx="6">
                  <c:v>157.4</c:v>
                </c:pt>
                <c:pt idx="7">
                  <c:v>1127.3</c:v>
                </c:pt>
                <c:pt idx="8">
                  <c:v>551.9</c:v>
                </c:pt>
                <c:pt idx="9">
                  <c:v>6621.1</c:v>
                </c:pt>
                <c:pt idx="10">
                  <c:v>152.69999999999999</c:v>
                </c:pt>
                <c:pt idx="11">
                  <c:v>77</c:v>
                </c:pt>
                <c:pt idx="12">
                  <c:v>100</c:v>
                </c:pt>
                <c:pt idx="13">
                  <c:v>579.4</c:v>
                </c:pt>
                <c:pt idx="14">
                  <c:v>1588.5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166797900262451"/>
          <c:y val="1.3187928613992391E-2"/>
          <c:w val="0.34166732283464607"/>
          <c:h val="0.98681207138600757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lbuh\Music\Desktop\фото на магниты В.Казым\благ-во\_DSC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81" y="92825"/>
            <a:ext cx="86409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Glbuh\Music\Desktop\фото на магниты В.Казым\Фото В.К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10445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Glbuh\Music\Desktop\фото на магниты В.Казым\Фото В.К\image.jpg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8"/>
            <a:ext cx="446449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Информация о бюджете сельского поселения Верхнеказымский на 2020 год                                                         и плановый период 2021 и 2022 годов 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buh\Music\Desktop\фото на магниты В.Казым\Фото В.К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057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76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  решение Совета депутатов сельского поселения Верхнеказымский 11 декабря 2019 года № 41 «О бюджете сельского поселения Верхнеказымский на 2020 год и плановый период  2021 и 2022 годов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на 2020 и плановый период 2021 и 2022 годов  (тыс. рублей)  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1125538"/>
          <a:ext cx="8569325" cy="547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08012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2021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b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95436769"/>
              </p:ext>
            </p:extLst>
          </p:nvPr>
        </p:nvGraphicFramePr>
        <p:xfrm>
          <a:off x="251520" y="1463038"/>
          <a:ext cx="8568953" cy="496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162"/>
                <a:gridCol w="1699017"/>
                <a:gridCol w="1846757"/>
                <a:gridCol w="1699017"/>
              </a:tblGrid>
              <a:tr h="52873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873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13 221,1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221,1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188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1 402,3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1 533,5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1 533,5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873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873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213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213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16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168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14 763,7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15 026,5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15 026,5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8542078"/>
              </p:ext>
            </p:extLst>
          </p:nvPr>
        </p:nvGraphicFramePr>
        <p:xfrm>
          <a:off x="395536" y="2204863"/>
          <a:ext cx="8353424" cy="337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592"/>
                <a:gridCol w="1944216"/>
                <a:gridCol w="1656184"/>
                <a:gridCol w="1656432"/>
              </a:tblGrid>
              <a:tr h="10711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6518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613,0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613,0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2021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</a:p>
        </p:txBody>
      </p:sp>
    </p:spTree>
    <p:extLst>
      <p:ext uri="{BB962C8B-B14F-4D97-AF65-F5344CB8AC3E}">
        <p14:creationId xmlns="" xmlns:p14="http://schemas.microsoft.com/office/powerpoint/2010/main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1150346"/>
              </p:ext>
            </p:extLst>
          </p:nvPr>
        </p:nvGraphicFramePr>
        <p:xfrm>
          <a:off x="251520" y="1484784"/>
          <a:ext cx="8568954" cy="495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728192"/>
                <a:gridCol w="1800200"/>
                <a:gridCol w="1584178"/>
              </a:tblGrid>
              <a:tr h="6269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93823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8 563,4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8 002,2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8 898,8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9506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8 102,6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7 539,2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7 622,7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4533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3134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бюджетам сельских поселений на выполнение передаваемых полномочий субъектов  Российской Федерации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3030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государственную регистрацию актов гражданского состояния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904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системы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Российской Федерации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224136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2021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5048" y="260648"/>
            <a:ext cx="8568952" cy="792088"/>
          </a:xfrm>
        </p:spPr>
        <p:txBody>
          <a:bodyPr>
            <a:no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мероприятиям муниципальной программы                                         "Реализация полномочий органов местного самоуправления на 2017-2023 годы"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Верхнеказымский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5689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основным мероприятиям муниципальной программы                                         "Реализация полномочий органов местного самоуправления на 2017-2023 годы" сельского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Верхнеказымский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286000" y="3861048"/>
          <a:ext cx="4572000" cy="83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568952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55215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720080"/>
          </a:xfrm>
        </p:spPr>
        <p:txBody>
          <a:bodyPr>
            <a:normAutofit fontScale="90000"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основным мероприятиям муниципальной программы                                         "Реализация полномочий органов местного самоуправления на 2017-2023 годы"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Верхнеказымский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 год </a:t>
            </a:r>
            <a:endParaRPr lang="ru-RU" sz="1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908720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88727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5429</TotalTime>
  <Words>382</Words>
  <Application>Microsoft Office PowerPoint</Application>
  <PresentationFormat>Экран (4:3)</PresentationFormat>
  <Paragraphs>99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Слайд 1</vt:lpstr>
      <vt:lpstr>Слайд 2</vt:lpstr>
      <vt:lpstr>Структура доходов  сельского поселения Верхнеказымский на 2020 и плановый период 2021 и 2022 годов  (тыс. рублей)   </vt:lpstr>
      <vt:lpstr>Состав налоговых доходов бюджета сельского  поселения Верхнеказымский  на 2020 год и плановый период 2021 и 2022 годов  </vt:lpstr>
      <vt:lpstr>Состав неналоговых доходов бюджета сельского поселения Верхнеказымский  на 2020 и плановый период 2021 и 2022 годов </vt:lpstr>
      <vt:lpstr>Состав безвозмездных поступлений  сельского поселения Верхнеказымский  на 2020 и плановый период 2021 и 2022 годов</vt:lpstr>
      <vt:lpstr>Структура расходов по основным мероприятиям муниципальной программы                                         "Реализация полномочий органов местного самоуправления на 2017-2023 годы" сельского поселения Верхнеказымский на 2020 год  </vt:lpstr>
      <vt:lpstr> Структура расходов по основным мероприятиям муниципальной программы                                         "Реализация полномочий органов местного самоуправления на 2017-2023 годы" сельского поселения Верхнеказымский на 2021 год  </vt:lpstr>
      <vt:lpstr>Структура расходов по основным мероприятиям муниципальной программы                                         "Реализация полномочий органов местного самоуправления на 2017-2023 годы" сельского поселения Верхнеказымский на 2022  год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265</cp:revision>
  <dcterms:created xsi:type="dcterms:W3CDTF">2015-06-08T04:38:35Z</dcterms:created>
  <dcterms:modified xsi:type="dcterms:W3CDTF">2021-12-07T07:45:51Z</dcterms:modified>
</cp:coreProperties>
</file>